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aleway"/>
      <p:regular r:id="rId26"/>
      <p:bold r:id="rId27"/>
      <p:italic r:id="rId28"/>
      <p:boldItalic r:id="rId29"/>
    </p:embeddedFont>
    <p:embeddedFont>
      <p:font typeface="Roboto"/>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regular.fntdata"/><Relationship Id="rId25" Type="http://schemas.openxmlformats.org/officeDocument/2006/relationships/slide" Target="slides/slide20.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To achieve this, the following system architecture/models can be implemented:</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a:p>
            <a:pPr indent="-304800" lvl="0" marL="457200" rtl="0" algn="l">
              <a:lnSpc>
                <a:spcPct val="115000"/>
              </a:lnSpc>
              <a:spcBef>
                <a:spcPts val="150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Client-Server Architecture: The client-side of the system is developed using modern web development framework React. The server-side of the system is developed using Node.js, which is a popular runtime environment for building scalable and high-performance server-side applications. The server can handle requests from clients and perform the necessary computations and data processing to provide healthcare services. This architecture enables seamless communication between the client and server, allowing patients to access healthcare services anytime and anywhere.</a:t>
            </a:r>
            <a:endParaRPr sz="1200">
              <a:solidFill>
                <a:schemeClr val="dk1"/>
              </a:solidFill>
              <a:latin typeface="Roboto"/>
              <a:ea typeface="Roboto"/>
              <a:cs typeface="Roboto"/>
              <a:sym typeface="Roboto"/>
            </a:endParaRPr>
          </a:p>
          <a:p>
            <a:pPr indent="0" lvl="0" marL="457200" rtl="0" algn="l">
              <a:lnSpc>
                <a:spcPct val="115000"/>
              </a:lnSpc>
              <a:spcBef>
                <a:spcPts val="1500"/>
              </a:spcBef>
              <a:spcAft>
                <a:spcPts val="0"/>
              </a:spcAft>
              <a:buNone/>
            </a:pPr>
            <a:r>
              <a:rPr lang="en" sz="1200">
                <a:solidFill>
                  <a:schemeClr val="dk1"/>
                </a:solidFill>
                <a:latin typeface="Roboto"/>
                <a:ea typeface="Roboto"/>
                <a:cs typeface="Roboto"/>
                <a:sym typeface="Roboto"/>
              </a:rPr>
              <a:t>This is important to allow for the booking an appointment process. When a patient wants to book an appointment with a healthcare provider, they make a request to the server, which then processes the request and schedules the appointment. The server-side of the system can communicate with the database to check for the availability of the healthcare provider, and also manage the scheduling of appointments. Once the appointment is scheduled, the server-side can communicate with the client-side of the system to provide confirmation of the appointment booking. The client-side of the system can then display the appointment booking details to the patient, and also provide any additional information they may need, such as the date and time of the appointment, the location, and any other relevant details.</a:t>
            </a:r>
            <a:endParaRPr sz="1200">
              <a:solidFill>
                <a:schemeClr val="dk1"/>
              </a:solidFill>
              <a:latin typeface="Roboto"/>
              <a:ea typeface="Roboto"/>
              <a:cs typeface="Roboto"/>
              <a:sym typeface="Roboto"/>
            </a:endParaRPr>
          </a:p>
          <a:p>
            <a:pPr indent="-304800" lvl="0" marL="457200" rtl="0" algn="l">
              <a:lnSpc>
                <a:spcPct val="115000"/>
              </a:lnSpc>
              <a:spcBef>
                <a:spcPts val="150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Real-time Communication: The system can leverage real-time communication technologies such as WebSockets to provide instant messaging. WebSockets are a protocol that provides a communication channel between the client-side and server-side of the system. This means that once the WebSocket connection is established, the server-side and client-side can communicate with each other in real-time without the need for repeated requests and responses. This will allow patients to communicate with healthcare providers in real-time, enabling them to get the medical attention they need, no matter where they are.</a:t>
            </a:r>
            <a:endParaRPr sz="1200">
              <a:solidFill>
                <a:schemeClr val="dk1"/>
              </a:solidFill>
              <a:latin typeface="Roboto"/>
              <a:ea typeface="Roboto"/>
              <a:cs typeface="Roboto"/>
              <a:sym typeface="Roboto"/>
            </a:endParaRPr>
          </a:p>
          <a:p>
            <a:pPr indent="0" lvl="0" marL="457200" rtl="0" algn="l">
              <a:lnSpc>
                <a:spcPct val="115000"/>
              </a:lnSpc>
              <a:spcBef>
                <a:spcPts val="1500"/>
              </a:spcBef>
              <a:spcAft>
                <a:spcPts val="0"/>
              </a:spcAft>
              <a:buNone/>
            </a:pPr>
            <a:r>
              <a:t/>
            </a:r>
            <a:endParaRPr sz="1200">
              <a:solidFill>
                <a:schemeClr val="dk1"/>
              </a:solidFill>
              <a:latin typeface="Roboto"/>
              <a:ea typeface="Roboto"/>
              <a:cs typeface="Roboto"/>
              <a:sym typeface="Roboto"/>
            </a:endParaRPr>
          </a:p>
          <a:p>
            <a:pPr indent="-304800" lvl="0" marL="457200" rtl="0" algn="l">
              <a:lnSpc>
                <a:spcPct val="115000"/>
              </a:lnSpc>
              <a:spcBef>
                <a:spcPts val="150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Security and Privacy: As the system will be handling sensitive patient information, it is important to ensure that it is secure, including encryption, where there is a login page to access your account to book appointments and contact physicians.</a:t>
            </a:r>
            <a:endParaRPr sz="1200">
              <a:solidFill>
                <a:schemeClr val="dk1"/>
              </a:solidFill>
              <a:latin typeface="Roboto"/>
              <a:ea typeface="Roboto"/>
              <a:cs typeface="Roboto"/>
              <a:sym typeface="Roboto"/>
            </a:endParaRPr>
          </a:p>
          <a:p>
            <a:pPr indent="0" lvl="0" marL="0" rtl="0" algn="l">
              <a:spcBef>
                <a:spcPts val="1500"/>
              </a:spcBef>
              <a:spcAft>
                <a:spcPts val="0"/>
              </a:spcAft>
              <a:buNone/>
            </a:pPr>
            <a:r>
              <a:rPr lang="en" sz="1200">
                <a:solidFill>
                  <a:schemeClr val="dk1"/>
                </a:solidFill>
                <a:latin typeface="Roboto"/>
                <a:ea typeface="Roboto"/>
                <a:cs typeface="Roboto"/>
                <a:sym typeface="Roboto"/>
              </a:rPr>
              <a:t>*APIs (Application Programming Interfaces) are a set of protocols, routines, and tools that allow different software applications to communicate with each other. An API defines how the software components should interact with each other, enabling seamless integration and communication between different systems.</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*React is a front-end JavaScript library for building user interfaces, while Node.js is a back-end runtime environment for building scalable and high-performance server-side applications. In the context of Medicus, React is used for developing the client-side of the system, while Node.js is used for developing the server-side of the system. This follows a common pattern in web development where React is used for the presentation layer and Node.js is used for the application logic and data management layer. The combination of React and Node.js enables developers to build full-stack web applications using a single programming language (JavaScript) and leverage the benefits of both client-side and server-side development.</a:t>
            </a:r>
            <a:endParaRPr sz="1200">
              <a:solidFill>
                <a:schemeClr val="dk1"/>
              </a:solidFill>
              <a:latin typeface="Roboto"/>
              <a:ea typeface="Roboto"/>
              <a:cs typeface="Roboto"/>
              <a:sym typeface="Robo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MediConnection offers several advantages over existing solutions in the telemedicine industry. Here are some reasons why Medicus is better than existing solutions:</a:t>
            </a:r>
            <a:endParaRPr sz="1200">
              <a:solidFill>
                <a:schemeClr val="dk1"/>
              </a:solidFill>
              <a:latin typeface="Roboto"/>
              <a:ea typeface="Roboto"/>
              <a:cs typeface="Roboto"/>
              <a:sym typeface="Roboto"/>
            </a:endParaRPr>
          </a:p>
          <a:p>
            <a:pPr indent="-304800" lvl="0" marL="457200" rtl="0" algn="l">
              <a:lnSpc>
                <a:spcPct val="115000"/>
              </a:lnSpc>
              <a:spcBef>
                <a:spcPts val="150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Convenience: Medicus provides patients with easy access to healthcare services anytime and anywhere. Patients can access medical advice, recommendations, and prescriptions without the need for in-person visits. This is especially convenient for patients who live in remote areas or have mobility issues.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Quick Appointments: Medicus provides a streamlined appointment booking system, which allows patients to quickly schedule appointments with licensed healthcare providers. This reduces the waiting time for patients and allows them to receive timely medical attention.</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AutoNum type="arabicPeriod"/>
            </a:pPr>
            <a:r>
              <a:rPr lang="en" sz="1200">
                <a:solidFill>
                  <a:schemeClr val="dk1"/>
                </a:solidFill>
                <a:latin typeface="Roboto"/>
                <a:ea typeface="Roboto"/>
                <a:cs typeface="Roboto"/>
                <a:sym typeface="Roboto"/>
              </a:rPr>
              <a:t>Real-time Communication: Medicus provides real-time communication services, that enable patients to communicate with healthcare providers in real-time. This allows for quick diagnosis and treatment recommendations, without the need for in-person visits.</a:t>
            </a:r>
            <a:endParaRPr sz="1200">
              <a:solidFill>
                <a:schemeClr val="dk1"/>
              </a:solidFill>
              <a:latin typeface="Roboto"/>
              <a:ea typeface="Roboto"/>
              <a:cs typeface="Roboto"/>
              <a:sym typeface="Roboto"/>
            </a:endParaRPr>
          </a:p>
          <a:p>
            <a:pPr indent="0" lvl="0" marL="0" rtl="0" algn="l">
              <a:spcBef>
                <a:spcPts val="15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3e2b5db63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3e2b5db63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The problem Mediconnection is trying to solve is to provide access to healthcare anytime and anywhere through telemedicine services. The proposed solution to this problem, mainly in terms of system architecture/models, is the development of a web application that can connect patients with licensed healthcare providers in real-time, allowing them to access medical advice, recommendations, and prescriptions without the need for in-person visits.</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3e2b5db633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3e2b5db633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3e2b5db633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3e2b5db633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4196ea4b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4196ea4b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3e2b5db633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3e2b5db633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3e2b5db633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3e2b5db633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The problem Mediconnection is trying to solve is to provide access to healthcare anytime and anywhere through telemedicine services. The proposed solution to this problem, mainly in terms of system architecture/models, is the development of a web application that can connect patients with licensed healthcare providers in real-time, allowing them to access medical advice, recommendations, and prescriptions without the need for in-person visits.</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3e2b5db63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3e2b5db63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The problem Mediconnection is trying to solve is to provide access to healthcare anytime and anywhere through telemedicine services. The proposed solution to this problem, mainly in terms of system architecture/models, is the development of a web application that can connect patients with licensed healthcare providers in real-time, allowing them to access medical advice, recommendations, and prescriptions without the need for in-person visits.</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3e2b5db63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3e2b5db63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3e2b5db633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3e2b5db633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id="136" name="Google Shape;136;p17"/>
          <p:cNvPicPr preferRelativeResize="0"/>
          <p:nvPr/>
        </p:nvPicPr>
        <p:blipFill rotWithShape="1">
          <a:blip r:embed="rId4">
            <a:alphaModFix/>
          </a:blip>
          <a:srcRect b="0" l="1755" r="1765" t="0"/>
          <a:stretch/>
        </p:blipFill>
        <p:spPr>
          <a:xfrm>
            <a:off x="5172600" y="1584450"/>
            <a:ext cx="3474452" cy="2039374"/>
          </a:xfrm>
          <a:prstGeom prst="rect">
            <a:avLst/>
          </a:prstGeom>
          <a:noFill/>
          <a:ln>
            <a:noFill/>
          </a:ln>
        </p:spPr>
      </p:pic>
      <p:sp>
        <p:nvSpPr>
          <p:cNvPr id="137" name="Google Shape;137;p17"/>
          <p:cNvSpPr txBox="1"/>
          <p:nvPr>
            <p:ph type="ctrTitle"/>
          </p:nvPr>
        </p:nvSpPr>
        <p:spPr>
          <a:xfrm>
            <a:off x="267475" y="1788675"/>
            <a:ext cx="4403400" cy="98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MediConnection</a:t>
            </a:r>
            <a:endParaRPr/>
          </a:p>
        </p:txBody>
      </p:sp>
      <p:sp>
        <p:nvSpPr>
          <p:cNvPr id="138" name="Google Shape;138;p17"/>
          <p:cNvSpPr txBox="1"/>
          <p:nvPr>
            <p:ph idx="1" type="subTitle"/>
          </p:nvPr>
        </p:nvSpPr>
        <p:spPr>
          <a:xfrm>
            <a:off x="729600" y="29217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 and </a:t>
            </a:r>
            <a:endParaRPr/>
          </a:p>
          <a:p>
            <a:pPr indent="0" lvl="0" marL="0" rtl="0" algn="l">
              <a:spcBef>
                <a:spcPts val="0"/>
              </a:spcBef>
              <a:spcAft>
                <a:spcPts val="0"/>
              </a:spcAft>
              <a:buNone/>
            </a:pPr>
            <a:r>
              <a:rPr lang="en"/>
              <a:t>solution proposal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6"/>
          <p:cNvSpPr txBox="1"/>
          <p:nvPr>
            <p:ph type="title"/>
          </p:nvPr>
        </p:nvSpPr>
        <p:spPr>
          <a:xfrm>
            <a:off x="727650" y="941953"/>
            <a:ext cx="7688700" cy="149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600"/>
              <a:t>To achieve this, the following system architecture/models can be implemented:</a:t>
            </a:r>
            <a:endParaRPr sz="2600"/>
          </a:p>
        </p:txBody>
      </p:sp>
      <p:sp>
        <p:nvSpPr>
          <p:cNvPr id="189" name="Google Shape;189;p26"/>
          <p:cNvSpPr txBox="1"/>
          <p:nvPr>
            <p:ph idx="1" type="body"/>
          </p:nvPr>
        </p:nvSpPr>
        <p:spPr>
          <a:xfrm>
            <a:off x="727650" y="2225413"/>
            <a:ext cx="7688700" cy="2261100"/>
          </a:xfrm>
          <a:prstGeom prst="rect">
            <a:avLst/>
          </a:prstGeom>
        </p:spPr>
        <p:txBody>
          <a:bodyPr anchorCtr="0" anchor="ctr" bIns="91425" lIns="91425" spcFirstLastPara="1" rIns="91425" wrap="square" tIns="91425">
            <a:noAutofit/>
          </a:bodyPr>
          <a:lstStyle/>
          <a:p>
            <a:pPr indent="-393700" lvl="0" marL="457200" rtl="0" algn="l">
              <a:lnSpc>
                <a:spcPct val="150000"/>
              </a:lnSpc>
              <a:spcBef>
                <a:spcPts val="0"/>
              </a:spcBef>
              <a:spcAft>
                <a:spcPts val="0"/>
              </a:spcAft>
              <a:buClr>
                <a:srgbClr val="333333"/>
              </a:buClr>
              <a:buSzPts val="2600"/>
              <a:buAutoNum type="arabicPeriod"/>
            </a:pPr>
            <a:r>
              <a:rPr lang="en" sz="2600">
                <a:solidFill>
                  <a:srgbClr val="333333"/>
                </a:solidFill>
              </a:rPr>
              <a:t>Client-Server Architecture</a:t>
            </a:r>
            <a:endParaRPr sz="2600">
              <a:solidFill>
                <a:srgbClr val="333333"/>
              </a:solidFill>
            </a:endParaRPr>
          </a:p>
          <a:p>
            <a:pPr indent="-393700" lvl="0" marL="457200" rtl="0" algn="l">
              <a:lnSpc>
                <a:spcPct val="150000"/>
              </a:lnSpc>
              <a:spcBef>
                <a:spcPts val="0"/>
              </a:spcBef>
              <a:spcAft>
                <a:spcPts val="0"/>
              </a:spcAft>
              <a:buClr>
                <a:srgbClr val="333333"/>
              </a:buClr>
              <a:buSzPts val="2600"/>
              <a:buAutoNum type="arabicPeriod"/>
            </a:pPr>
            <a:r>
              <a:rPr lang="en" sz="2600">
                <a:solidFill>
                  <a:srgbClr val="333333"/>
                </a:solidFill>
              </a:rPr>
              <a:t>Real-time Communication</a:t>
            </a:r>
            <a:endParaRPr sz="2600">
              <a:solidFill>
                <a:srgbClr val="333333"/>
              </a:solidFill>
            </a:endParaRPr>
          </a:p>
          <a:p>
            <a:pPr indent="-393700" lvl="0" marL="457200" rtl="0" algn="l">
              <a:lnSpc>
                <a:spcPct val="150000"/>
              </a:lnSpc>
              <a:spcBef>
                <a:spcPts val="0"/>
              </a:spcBef>
              <a:spcAft>
                <a:spcPts val="0"/>
              </a:spcAft>
              <a:buClr>
                <a:srgbClr val="333333"/>
              </a:buClr>
              <a:buSzPts val="2600"/>
              <a:buAutoNum type="arabicPeriod"/>
            </a:pPr>
            <a:r>
              <a:rPr lang="en" sz="2600">
                <a:solidFill>
                  <a:srgbClr val="333333"/>
                </a:solidFill>
              </a:rPr>
              <a:t>Security and Privacy</a:t>
            </a:r>
            <a:endParaRPr sz="2600">
              <a:solidFill>
                <a:srgbClr val="33333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it’s better than existing solutions?</a:t>
            </a:r>
            <a:endParaRPr/>
          </a:p>
        </p:txBody>
      </p:sp>
      <p:sp>
        <p:nvSpPr>
          <p:cNvPr id="195" name="Google Shape;195;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Clr>
                <a:srgbClr val="333333"/>
              </a:buClr>
              <a:buSzPts val="2600"/>
              <a:buAutoNum type="arabicPeriod"/>
            </a:pPr>
            <a:r>
              <a:rPr lang="en" sz="2600">
                <a:solidFill>
                  <a:srgbClr val="333333"/>
                </a:solidFill>
              </a:rPr>
              <a:t>Convenience</a:t>
            </a:r>
            <a:endParaRPr sz="2600">
              <a:solidFill>
                <a:srgbClr val="333333"/>
              </a:solidFill>
            </a:endParaRPr>
          </a:p>
          <a:p>
            <a:pPr indent="-393700" lvl="0" marL="457200" rtl="0" algn="l">
              <a:spcBef>
                <a:spcPts val="0"/>
              </a:spcBef>
              <a:spcAft>
                <a:spcPts val="0"/>
              </a:spcAft>
              <a:buClr>
                <a:srgbClr val="333333"/>
              </a:buClr>
              <a:buSzPts val="2600"/>
              <a:buAutoNum type="arabicPeriod"/>
            </a:pPr>
            <a:r>
              <a:rPr lang="en" sz="2600">
                <a:solidFill>
                  <a:srgbClr val="333333"/>
                </a:solidFill>
              </a:rPr>
              <a:t>Quick Appointments</a:t>
            </a:r>
            <a:endParaRPr sz="2600">
              <a:solidFill>
                <a:srgbClr val="333333"/>
              </a:solidFill>
            </a:endParaRPr>
          </a:p>
          <a:p>
            <a:pPr indent="-393700" lvl="0" marL="457200" rtl="0" algn="l">
              <a:spcBef>
                <a:spcPts val="0"/>
              </a:spcBef>
              <a:spcAft>
                <a:spcPts val="0"/>
              </a:spcAft>
              <a:buClr>
                <a:srgbClr val="333333"/>
              </a:buClr>
              <a:buSzPts val="2600"/>
              <a:buAutoNum type="arabicPeriod"/>
            </a:pPr>
            <a:r>
              <a:rPr lang="en" sz="2600">
                <a:solidFill>
                  <a:srgbClr val="333333"/>
                </a:solidFill>
              </a:rPr>
              <a:t>Real-time Communication</a:t>
            </a:r>
            <a:endParaRPr sz="2600">
              <a:solidFill>
                <a:srgbClr val="333333"/>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8"/>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201" name="Google Shape;201;p28"/>
          <p:cNvSpPr txBox="1"/>
          <p:nvPr>
            <p:ph type="title"/>
          </p:nvPr>
        </p:nvSpPr>
        <p:spPr>
          <a:xfrm>
            <a:off x="170850" y="1319750"/>
            <a:ext cx="41184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why the MERN stack?</a:t>
            </a:r>
            <a:endParaRPr sz="3000"/>
          </a:p>
          <a:p>
            <a:pPr indent="0" lvl="0" marL="0" rtl="0" algn="l">
              <a:spcBef>
                <a:spcPts val="0"/>
              </a:spcBef>
              <a:spcAft>
                <a:spcPts val="0"/>
              </a:spcAft>
              <a:buNone/>
            </a:pPr>
            <a:r>
              <a:rPr b="0" lang="en"/>
              <a:t>Deciding choice of development environment</a:t>
            </a:r>
            <a:endParaRPr b="0" sz="3000"/>
          </a:p>
        </p:txBody>
      </p:sp>
      <p:sp>
        <p:nvSpPr>
          <p:cNvPr id="202" name="Google Shape;202;p28"/>
          <p:cNvSpPr txBox="1"/>
          <p:nvPr>
            <p:ph idx="1" type="subTitle"/>
          </p:nvPr>
        </p:nvSpPr>
        <p:spPr>
          <a:xfrm>
            <a:off x="206825" y="4033300"/>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-Framework Choices</a:t>
            </a:r>
            <a:endParaRPr sz="1300"/>
          </a:p>
        </p:txBody>
      </p:sp>
      <p:sp>
        <p:nvSpPr>
          <p:cNvPr id="203" name="Google Shape;203;p28"/>
          <p:cNvSpPr txBox="1"/>
          <p:nvPr/>
        </p:nvSpPr>
        <p:spPr>
          <a:xfrm>
            <a:off x="5042225" y="466175"/>
            <a:ext cx="3210300" cy="4063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The MERN stack is a popular combination of technologies used for building web applications.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Why our choice?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It allowed us to use Full-Stack JavaScript from frontend to backend.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This made us more efficient by reducing our learning curves since we all had some experience using JavaScript.</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 MERN stack has a large and active community of developers who contribute to open-source projects and provide support through tutorials, and other resources.</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7" name="Shape 207"/>
        <p:cNvGrpSpPr/>
        <p:nvPr/>
      </p:nvGrpSpPr>
      <p:grpSpPr>
        <a:xfrm>
          <a:off x="0" y="0"/>
          <a:ext cx="0" cy="0"/>
          <a:chOff x="0" y="0"/>
          <a:chExt cx="0" cy="0"/>
        </a:xfrm>
      </p:grpSpPr>
      <p:sp>
        <p:nvSpPr>
          <p:cNvPr id="208" name="Google Shape;208;p29"/>
          <p:cNvSpPr txBox="1"/>
          <p:nvPr>
            <p:ph type="title"/>
          </p:nvPr>
        </p:nvSpPr>
        <p:spPr>
          <a:xfrm>
            <a:off x="890175" y="21785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CONSTRUCTION</a:t>
            </a:r>
            <a:endParaRPr sz="3800"/>
          </a:p>
        </p:txBody>
      </p:sp>
      <p:sp>
        <p:nvSpPr>
          <p:cNvPr id="209" name="Google Shape;209;p29"/>
          <p:cNvSpPr txBox="1"/>
          <p:nvPr/>
        </p:nvSpPr>
        <p:spPr>
          <a:xfrm>
            <a:off x="890175" y="3219175"/>
            <a:ext cx="568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-Viewing through the lens of major use cases</a:t>
            </a:r>
            <a:endParaRPr>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Tackling Communication</a:t>
            </a:r>
            <a:endParaRPr sz="3000"/>
          </a:p>
          <a:p>
            <a:pPr indent="0" lvl="0" marL="0" rtl="0" algn="l">
              <a:spcBef>
                <a:spcPts val="0"/>
              </a:spcBef>
              <a:spcAft>
                <a:spcPts val="0"/>
              </a:spcAft>
              <a:buNone/>
            </a:pPr>
            <a:r>
              <a:rPr b="0" lang="en"/>
              <a:t>The Chat System</a:t>
            </a:r>
            <a:endParaRPr sz="3000"/>
          </a:p>
        </p:txBody>
      </p:sp>
      <p:sp>
        <p:nvSpPr>
          <p:cNvPr id="215" name="Google Shape;215;p30"/>
          <p:cNvSpPr txBox="1"/>
          <p:nvPr>
            <p:ph idx="1" type="subTitle"/>
          </p:nvPr>
        </p:nvSpPr>
        <p:spPr>
          <a:xfrm>
            <a:off x="730000" y="2865325"/>
            <a:ext cx="3068400" cy="157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t>-Major Use Case</a:t>
            </a:r>
            <a:endParaRPr b="1" sz="1100"/>
          </a:p>
          <a:p>
            <a:pPr indent="0" lvl="0" marL="0" rtl="0" algn="l">
              <a:lnSpc>
                <a:spcPct val="115000"/>
              </a:lnSpc>
              <a:spcBef>
                <a:spcPts val="1000"/>
              </a:spcBef>
              <a:spcAft>
                <a:spcPts val="0"/>
              </a:spcAft>
              <a:buNone/>
            </a:pPr>
            <a:r>
              <a:rPr b="1" lang="en" sz="1100"/>
              <a:t>-Priority: </a:t>
            </a:r>
            <a:r>
              <a:rPr lang="en" sz="1100"/>
              <a:t> High</a:t>
            </a:r>
            <a:endParaRPr sz="1100"/>
          </a:p>
          <a:p>
            <a:pPr indent="0" lvl="0" marL="0" rtl="0" algn="l">
              <a:lnSpc>
                <a:spcPct val="115000"/>
              </a:lnSpc>
              <a:spcBef>
                <a:spcPts val="1000"/>
              </a:spcBef>
              <a:spcAft>
                <a:spcPts val="0"/>
              </a:spcAft>
              <a:buNone/>
            </a:pPr>
            <a:r>
              <a:rPr b="1" lang="en" sz="1100"/>
              <a:t>-Primary Stakeholder: </a:t>
            </a:r>
            <a:r>
              <a:rPr lang="en" sz="1100"/>
              <a:t>Patient and Doctor</a:t>
            </a:r>
            <a:endParaRPr sz="1100"/>
          </a:p>
          <a:p>
            <a:pPr indent="0" lvl="0" marL="0" rtl="0" algn="l">
              <a:lnSpc>
                <a:spcPct val="115000"/>
              </a:lnSpc>
              <a:spcBef>
                <a:spcPts val="1000"/>
              </a:spcBef>
              <a:spcAft>
                <a:spcPts val="0"/>
              </a:spcAft>
              <a:buNone/>
            </a:pPr>
            <a:r>
              <a:rPr b="1" lang="en" sz="1100"/>
              <a:t>-Secondary Stakeholder: </a:t>
            </a:r>
            <a:r>
              <a:rPr lang="en" sz="1100"/>
              <a:t>Patient and Doctor</a:t>
            </a:r>
            <a:endParaRPr sz="1100"/>
          </a:p>
          <a:p>
            <a:pPr indent="0" lvl="0" marL="0" rtl="0" algn="l">
              <a:lnSpc>
                <a:spcPct val="115000"/>
              </a:lnSpc>
              <a:spcBef>
                <a:spcPts val="1000"/>
              </a:spcBef>
              <a:spcAft>
                <a:spcPts val="1000"/>
              </a:spcAft>
              <a:buNone/>
            </a:pPr>
            <a:r>
              <a:t/>
            </a:r>
            <a:endParaRPr sz="1300"/>
          </a:p>
        </p:txBody>
      </p:sp>
      <p:sp>
        <p:nvSpPr>
          <p:cNvPr id="216" name="Google Shape;216;p30"/>
          <p:cNvSpPr txBox="1"/>
          <p:nvPr/>
        </p:nvSpPr>
        <p:spPr>
          <a:xfrm>
            <a:off x="4828775" y="224800"/>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17" name="Google Shape;217;p30"/>
          <p:cNvSpPr txBox="1"/>
          <p:nvPr/>
        </p:nvSpPr>
        <p:spPr>
          <a:xfrm>
            <a:off x="4828775" y="117050"/>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Real-time Physician/Patient Chat</a:t>
            </a:r>
            <a:endParaRPr>
              <a:latin typeface="Lato"/>
              <a:ea typeface="Lato"/>
              <a:cs typeface="Lato"/>
              <a:sym typeface="Lato"/>
            </a:endParaRPr>
          </a:p>
        </p:txBody>
      </p:sp>
      <p:sp>
        <p:nvSpPr>
          <p:cNvPr id="218" name="Google Shape;218;p30"/>
          <p:cNvSpPr txBox="1"/>
          <p:nvPr/>
        </p:nvSpPr>
        <p:spPr>
          <a:xfrm>
            <a:off x="4828775" y="517250"/>
            <a:ext cx="3543000" cy="3848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Chat System works like regular messaging apps like whatsApp, albeit, trimmed to a patient and physician with an appointment between them.</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Relevant database Schemas used are the Chat and Message databases.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 chat object stores the idea of what a chat is, and every object has a chat_Id.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 chat has a bunch of messages that are linked to it through its id.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Once a route to a chat is triggered, we search the message database for all messages linked to that chat, and display them in order of their timestamps and who sent what.</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History saved for future logins.</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1"/>
          <p:cNvSpPr txBox="1"/>
          <p:nvPr>
            <p:ph type="title"/>
          </p:nvPr>
        </p:nvSpPr>
        <p:spPr>
          <a:xfrm>
            <a:off x="711800" y="1277650"/>
            <a:ext cx="34914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Handling Searches</a:t>
            </a:r>
            <a:endParaRPr sz="3000"/>
          </a:p>
          <a:p>
            <a:pPr indent="0" lvl="0" marL="0" rtl="0" algn="l">
              <a:spcBef>
                <a:spcPts val="0"/>
              </a:spcBef>
              <a:spcAft>
                <a:spcPts val="0"/>
              </a:spcAft>
              <a:buNone/>
            </a:pPr>
            <a:r>
              <a:rPr b="0" lang="en"/>
              <a:t>The Search functionality</a:t>
            </a:r>
            <a:endParaRPr sz="3000"/>
          </a:p>
        </p:txBody>
      </p:sp>
      <p:sp>
        <p:nvSpPr>
          <p:cNvPr id="224" name="Google Shape;224;p31"/>
          <p:cNvSpPr txBox="1"/>
          <p:nvPr>
            <p:ph idx="1" type="subTitle"/>
          </p:nvPr>
        </p:nvSpPr>
        <p:spPr>
          <a:xfrm>
            <a:off x="711800" y="3301650"/>
            <a:ext cx="3491400" cy="1481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t>-</a:t>
            </a:r>
            <a:r>
              <a:rPr b="1" lang="en" sz="1100"/>
              <a:t>Major Use Case</a:t>
            </a:r>
            <a:endParaRPr b="1" sz="1100"/>
          </a:p>
          <a:p>
            <a:pPr indent="0" lvl="0" marL="0" rtl="0" algn="l">
              <a:lnSpc>
                <a:spcPct val="115000"/>
              </a:lnSpc>
              <a:spcBef>
                <a:spcPts val="1000"/>
              </a:spcBef>
              <a:spcAft>
                <a:spcPts val="0"/>
              </a:spcAft>
              <a:buNone/>
            </a:pPr>
            <a:r>
              <a:rPr b="1" lang="en" sz="1100"/>
              <a:t>-Priority:</a:t>
            </a:r>
            <a:r>
              <a:rPr lang="en" sz="1100"/>
              <a:t> High</a:t>
            </a:r>
            <a:endParaRPr sz="1100"/>
          </a:p>
          <a:p>
            <a:pPr indent="0" lvl="0" marL="0" rtl="0" algn="l">
              <a:lnSpc>
                <a:spcPct val="115000"/>
              </a:lnSpc>
              <a:spcBef>
                <a:spcPts val="1000"/>
              </a:spcBef>
              <a:spcAft>
                <a:spcPts val="0"/>
              </a:spcAft>
              <a:buNone/>
            </a:pPr>
            <a:r>
              <a:rPr lang="en" sz="1100"/>
              <a:t>-</a:t>
            </a:r>
            <a:r>
              <a:rPr b="1" lang="en" sz="1100"/>
              <a:t>Primary Stakeholder: </a:t>
            </a:r>
            <a:r>
              <a:rPr lang="en" sz="1100"/>
              <a:t>Patient and Doctor</a:t>
            </a:r>
            <a:endParaRPr sz="1100"/>
          </a:p>
          <a:p>
            <a:pPr indent="0" lvl="0" marL="0" rtl="0" algn="l">
              <a:lnSpc>
                <a:spcPct val="115000"/>
              </a:lnSpc>
              <a:spcBef>
                <a:spcPts val="1000"/>
              </a:spcBef>
              <a:spcAft>
                <a:spcPts val="1000"/>
              </a:spcAft>
              <a:buNone/>
            </a:pPr>
            <a:r>
              <a:rPr lang="en" sz="1100"/>
              <a:t>-</a:t>
            </a:r>
            <a:r>
              <a:rPr b="1" lang="en" sz="1100"/>
              <a:t>Secondary Stakeholder:</a:t>
            </a:r>
            <a:r>
              <a:rPr lang="en" sz="1100"/>
              <a:t> Patient and Doctor</a:t>
            </a:r>
            <a:endParaRPr sz="1100"/>
          </a:p>
        </p:txBody>
      </p:sp>
      <p:sp>
        <p:nvSpPr>
          <p:cNvPr id="225" name="Google Shape;225;p31"/>
          <p:cNvSpPr txBox="1"/>
          <p:nvPr/>
        </p:nvSpPr>
        <p:spPr>
          <a:xfrm>
            <a:off x="4828775" y="224800"/>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26" name="Google Shape;226;p31"/>
          <p:cNvSpPr txBox="1"/>
          <p:nvPr/>
        </p:nvSpPr>
        <p:spPr>
          <a:xfrm>
            <a:off x="4828775" y="92425"/>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Patient and Physician Search</a:t>
            </a:r>
            <a:endParaRPr>
              <a:latin typeface="Lato"/>
              <a:ea typeface="Lato"/>
              <a:cs typeface="Lato"/>
              <a:sym typeface="Lato"/>
            </a:endParaRPr>
          </a:p>
        </p:txBody>
      </p:sp>
      <p:sp>
        <p:nvSpPr>
          <p:cNvPr id="227" name="Google Shape;227;p31"/>
          <p:cNvSpPr txBox="1"/>
          <p:nvPr/>
        </p:nvSpPr>
        <p:spPr>
          <a:xfrm>
            <a:off x="4828775" y="452500"/>
            <a:ext cx="3543000" cy="4494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Searching was the trickiest and one of the most difficult parts of the project.</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We aimed to make the search responsive (we wanted entries to be queried as soon as they changed).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Also we wanted to be able to get search suggestion so far as the entry is an attribute of what is being searched.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So what we did here was to accept the entry as a placeholder for the string attributes of say a Physician.</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So in running through the database, we do not only check </a:t>
            </a:r>
            <a:r>
              <a:rPr lang="en">
                <a:latin typeface="Lato"/>
                <a:ea typeface="Lato"/>
                <a:cs typeface="Lato"/>
                <a:sym typeface="Lato"/>
              </a:rPr>
              <a:t>the</a:t>
            </a:r>
            <a:r>
              <a:rPr lang="en">
                <a:latin typeface="Lato"/>
                <a:ea typeface="Lato"/>
                <a:cs typeface="Lato"/>
                <a:sym typeface="Lato"/>
              </a:rPr>
              <a:t> entry against usernames, but also other attributes like specialization, etc.</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This made the search quite slower and we hope to make some changes in the future.</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2"/>
          <p:cNvSpPr txBox="1"/>
          <p:nvPr>
            <p:ph type="title"/>
          </p:nvPr>
        </p:nvSpPr>
        <p:spPr>
          <a:xfrm>
            <a:off x="708025" y="1203800"/>
            <a:ext cx="40464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Limiting in-person Scheduling</a:t>
            </a:r>
            <a:endParaRPr sz="3000"/>
          </a:p>
          <a:p>
            <a:pPr indent="0" lvl="0" marL="0" rtl="0" algn="l">
              <a:spcBef>
                <a:spcPts val="0"/>
              </a:spcBef>
              <a:spcAft>
                <a:spcPts val="0"/>
              </a:spcAft>
              <a:buNone/>
            </a:pPr>
            <a:r>
              <a:rPr b="0" lang="en"/>
              <a:t>The Appointment booking system.</a:t>
            </a:r>
            <a:endParaRPr sz="3000"/>
          </a:p>
        </p:txBody>
      </p:sp>
      <p:sp>
        <p:nvSpPr>
          <p:cNvPr id="233" name="Google Shape;233;p32"/>
          <p:cNvSpPr txBox="1"/>
          <p:nvPr>
            <p:ph idx="1" type="subTitle"/>
          </p:nvPr>
        </p:nvSpPr>
        <p:spPr>
          <a:xfrm>
            <a:off x="708025" y="3386075"/>
            <a:ext cx="3096900" cy="1472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a:t>
            </a:r>
            <a:r>
              <a:rPr b="1" lang="en" sz="1100"/>
              <a:t>Major Use Case</a:t>
            </a:r>
            <a:endParaRPr b="1" sz="1100"/>
          </a:p>
          <a:p>
            <a:pPr indent="0" lvl="0" marL="0" rtl="0" algn="l">
              <a:lnSpc>
                <a:spcPct val="115000"/>
              </a:lnSpc>
              <a:spcBef>
                <a:spcPts val="1000"/>
              </a:spcBef>
              <a:spcAft>
                <a:spcPts val="0"/>
              </a:spcAft>
              <a:buNone/>
            </a:pPr>
            <a:r>
              <a:rPr b="1" lang="en" sz="1100"/>
              <a:t>-Priority:</a:t>
            </a:r>
            <a:r>
              <a:rPr lang="en" sz="1100"/>
              <a:t> High</a:t>
            </a:r>
            <a:endParaRPr sz="1100"/>
          </a:p>
          <a:p>
            <a:pPr indent="0" lvl="0" marL="0" rtl="0" algn="l">
              <a:lnSpc>
                <a:spcPct val="115000"/>
              </a:lnSpc>
              <a:spcBef>
                <a:spcPts val="1000"/>
              </a:spcBef>
              <a:spcAft>
                <a:spcPts val="0"/>
              </a:spcAft>
              <a:buNone/>
            </a:pPr>
            <a:r>
              <a:rPr lang="en" sz="1100"/>
              <a:t>-</a:t>
            </a:r>
            <a:r>
              <a:rPr b="1" lang="en" sz="1100"/>
              <a:t>Primary Stakeholder: </a:t>
            </a:r>
            <a:r>
              <a:rPr lang="en" sz="1100"/>
              <a:t>Patient </a:t>
            </a:r>
            <a:endParaRPr sz="1100"/>
          </a:p>
          <a:p>
            <a:pPr indent="0" lvl="0" marL="0" rtl="0" algn="l">
              <a:lnSpc>
                <a:spcPct val="115000"/>
              </a:lnSpc>
              <a:spcBef>
                <a:spcPts val="1000"/>
              </a:spcBef>
              <a:spcAft>
                <a:spcPts val="1000"/>
              </a:spcAft>
              <a:buNone/>
            </a:pPr>
            <a:r>
              <a:rPr lang="en" sz="1100"/>
              <a:t>-</a:t>
            </a:r>
            <a:r>
              <a:rPr b="1" lang="en" sz="1100"/>
              <a:t>Secondary Stakeholder:</a:t>
            </a:r>
            <a:r>
              <a:rPr lang="en" sz="1100"/>
              <a:t> Doctor</a:t>
            </a:r>
            <a:endParaRPr sz="1300"/>
          </a:p>
        </p:txBody>
      </p:sp>
      <p:sp>
        <p:nvSpPr>
          <p:cNvPr id="234" name="Google Shape;234;p32"/>
          <p:cNvSpPr txBox="1"/>
          <p:nvPr/>
        </p:nvSpPr>
        <p:spPr>
          <a:xfrm>
            <a:off x="4828775" y="224800"/>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35" name="Google Shape;235;p32"/>
          <p:cNvSpPr txBox="1"/>
          <p:nvPr/>
        </p:nvSpPr>
        <p:spPr>
          <a:xfrm>
            <a:off x="4828775" y="32825"/>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Appointment Booking Flow</a:t>
            </a:r>
            <a:endParaRPr>
              <a:latin typeface="Lato"/>
              <a:ea typeface="Lato"/>
              <a:cs typeface="Lato"/>
              <a:sym typeface="Lato"/>
            </a:endParaRPr>
          </a:p>
        </p:txBody>
      </p:sp>
      <p:sp>
        <p:nvSpPr>
          <p:cNvPr id="236" name="Google Shape;236;p32"/>
          <p:cNvSpPr txBox="1"/>
          <p:nvPr/>
        </p:nvSpPr>
        <p:spPr>
          <a:xfrm>
            <a:off x="4828775" y="388625"/>
            <a:ext cx="3543000" cy="4710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Patients request for appointments in the system.</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 patient first searches for a physician in the hospital system and selects a service offered by the physician.</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 patient is then prompted to enter the details for the appointment they wish to book: date, time, etc.</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After this, the system uses the entered details to create an appointment object which is later sent to the Physician for approval/rejection.</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After an appointment request has been sent, the can view the list of requests that have been sent and accept or reject them.</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Acceptance of request opens up chat and medication tabs for the parties.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Main hurdle was data storage/fetch.</a:t>
            </a:r>
            <a:endParaRPr>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3"/>
          <p:cNvSpPr txBox="1"/>
          <p:nvPr>
            <p:ph type="title"/>
          </p:nvPr>
        </p:nvSpPr>
        <p:spPr>
          <a:xfrm>
            <a:off x="709375" y="1269425"/>
            <a:ext cx="35430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Don’t Forget Your medications</a:t>
            </a:r>
            <a:endParaRPr sz="3000"/>
          </a:p>
          <a:p>
            <a:pPr indent="0" lvl="0" marL="0" rtl="0" algn="l">
              <a:spcBef>
                <a:spcPts val="0"/>
              </a:spcBef>
              <a:spcAft>
                <a:spcPts val="0"/>
              </a:spcAft>
              <a:buNone/>
            </a:pPr>
            <a:r>
              <a:rPr b="0" lang="en"/>
              <a:t>Access Medication</a:t>
            </a:r>
            <a:endParaRPr b="0" sz="3000"/>
          </a:p>
        </p:txBody>
      </p:sp>
      <p:sp>
        <p:nvSpPr>
          <p:cNvPr id="242" name="Google Shape;242;p33"/>
          <p:cNvSpPr txBox="1"/>
          <p:nvPr/>
        </p:nvSpPr>
        <p:spPr>
          <a:xfrm>
            <a:off x="4828775" y="224800"/>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43" name="Google Shape;243;p33"/>
          <p:cNvSpPr txBox="1"/>
          <p:nvPr/>
        </p:nvSpPr>
        <p:spPr>
          <a:xfrm>
            <a:off x="4828775" y="149850"/>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Access Medication Flow</a:t>
            </a:r>
            <a:endParaRPr>
              <a:latin typeface="Lato"/>
              <a:ea typeface="Lato"/>
              <a:cs typeface="Lato"/>
              <a:sym typeface="Lato"/>
            </a:endParaRPr>
          </a:p>
        </p:txBody>
      </p:sp>
      <p:sp>
        <p:nvSpPr>
          <p:cNvPr id="244" name="Google Shape;244;p33"/>
          <p:cNvSpPr txBox="1"/>
          <p:nvPr/>
        </p:nvSpPr>
        <p:spPr>
          <a:xfrm>
            <a:off x="4828775" y="550050"/>
            <a:ext cx="35430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Patient clicks on"Appointments" on their dashboard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Systems displays all appointments associated to the user</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Patient clicks on a particular appointment</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Patient clicks on Medication tab</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System checks if there are medications prescribed for</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Depending on the the previous situation, the system either shows a empty catalogue of medications or shows list of medications and their dosage</a:t>
            </a:r>
            <a:endParaRPr>
              <a:latin typeface="Lato"/>
              <a:ea typeface="Lato"/>
              <a:cs typeface="Lato"/>
              <a:sym typeface="Lato"/>
            </a:endParaRPr>
          </a:p>
        </p:txBody>
      </p:sp>
      <p:sp>
        <p:nvSpPr>
          <p:cNvPr id="245" name="Google Shape;245;p33"/>
          <p:cNvSpPr txBox="1"/>
          <p:nvPr>
            <p:ph idx="1" type="subTitle"/>
          </p:nvPr>
        </p:nvSpPr>
        <p:spPr>
          <a:xfrm>
            <a:off x="709375" y="3090750"/>
            <a:ext cx="3096900" cy="1472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a:t>
            </a:r>
            <a:r>
              <a:rPr b="1" lang="en" sz="1100"/>
              <a:t>Major Use Case</a:t>
            </a:r>
            <a:endParaRPr b="1" sz="1100"/>
          </a:p>
          <a:p>
            <a:pPr indent="0" lvl="0" marL="0" rtl="0" algn="l">
              <a:lnSpc>
                <a:spcPct val="115000"/>
              </a:lnSpc>
              <a:spcBef>
                <a:spcPts val="1000"/>
              </a:spcBef>
              <a:spcAft>
                <a:spcPts val="0"/>
              </a:spcAft>
              <a:buNone/>
            </a:pPr>
            <a:r>
              <a:rPr b="1" lang="en" sz="1100"/>
              <a:t>-Priority:</a:t>
            </a:r>
            <a:r>
              <a:rPr lang="en" sz="1100"/>
              <a:t> High</a:t>
            </a:r>
            <a:endParaRPr sz="1100"/>
          </a:p>
          <a:p>
            <a:pPr indent="0" lvl="0" marL="0" rtl="0" algn="l">
              <a:lnSpc>
                <a:spcPct val="115000"/>
              </a:lnSpc>
              <a:spcBef>
                <a:spcPts val="1000"/>
              </a:spcBef>
              <a:spcAft>
                <a:spcPts val="0"/>
              </a:spcAft>
              <a:buNone/>
            </a:pPr>
            <a:r>
              <a:rPr lang="en" sz="1100"/>
              <a:t>-</a:t>
            </a:r>
            <a:r>
              <a:rPr b="1" lang="en" sz="1100"/>
              <a:t>Primary Stakeholder: </a:t>
            </a:r>
            <a:r>
              <a:rPr lang="en" sz="1100"/>
              <a:t>Patient </a:t>
            </a:r>
            <a:endParaRPr sz="1100"/>
          </a:p>
          <a:p>
            <a:pPr indent="0" lvl="0" marL="0" rtl="0" algn="l">
              <a:lnSpc>
                <a:spcPct val="115000"/>
              </a:lnSpc>
              <a:spcBef>
                <a:spcPts val="1000"/>
              </a:spcBef>
              <a:spcAft>
                <a:spcPts val="1000"/>
              </a:spcAft>
              <a:buNone/>
            </a:pPr>
            <a:r>
              <a:rPr lang="en" sz="1100"/>
              <a:t>-</a:t>
            </a:r>
            <a:r>
              <a:rPr b="1" lang="en" sz="1100"/>
              <a:t>Secondary Stakeholder:</a:t>
            </a:r>
            <a:r>
              <a:rPr lang="en" sz="1100"/>
              <a:t> Doctor</a:t>
            </a:r>
            <a:endParaRPr sz="13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4"/>
          <p:cNvSpPr txBox="1"/>
          <p:nvPr>
            <p:ph type="title"/>
          </p:nvPr>
        </p:nvSpPr>
        <p:spPr>
          <a:xfrm>
            <a:off x="724950" y="1261225"/>
            <a:ext cx="35430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Don’t Forget Your medications</a:t>
            </a:r>
            <a:endParaRPr sz="3000"/>
          </a:p>
          <a:p>
            <a:pPr indent="0" lvl="0" marL="0" rtl="0" algn="l">
              <a:spcBef>
                <a:spcPts val="0"/>
              </a:spcBef>
              <a:spcAft>
                <a:spcPts val="0"/>
              </a:spcAft>
              <a:buNone/>
            </a:pPr>
            <a:r>
              <a:rPr b="0" lang="en"/>
              <a:t>Medication Tracking</a:t>
            </a:r>
            <a:endParaRPr b="0" sz="3000"/>
          </a:p>
        </p:txBody>
      </p:sp>
      <p:sp>
        <p:nvSpPr>
          <p:cNvPr id="251" name="Google Shape;251;p34"/>
          <p:cNvSpPr txBox="1"/>
          <p:nvPr>
            <p:ph idx="1" type="subTitle"/>
          </p:nvPr>
        </p:nvSpPr>
        <p:spPr>
          <a:xfrm>
            <a:off x="724950" y="3478000"/>
            <a:ext cx="30684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-The failed Use Case</a:t>
            </a:r>
            <a:endParaRPr sz="1300"/>
          </a:p>
        </p:txBody>
      </p:sp>
      <p:sp>
        <p:nvSpPr>
          <p:cNvPr id="252" name="Google Shape;252;p34"/>
          <p:cNvSpPr txBox="1"/>
          <p:nvPr/>
        </p:nvSpPr>
        <p:spPr>
          <a:xfrm>
            <a:off x="4828775" y="224800"/>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53" name="Google Shape;253;p34"/>
          <p:cNvSpPr txBox="1"/>
          <p:nvPr/>
        </p:nvSpPr>
        <p:spPr>
          <a:xfrm>
            <a:off x="4828775" y="125250"/>
            <a:ext cx="404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Medication Alert System</a:t>
            </a:r>
            <a:endParaRPr>
              <a:latin typeface="Lato"/>
              <a:ea typeface="Lato"/>
              <a:cs typeface="Lato"/>
              <a:sym typeface="Lato"/>
            </a:endParaRPr>
          </a:p>
        </p:txBody>
      </p:sp>
      <p:sp>
        <p:nvSpPr>
          <p:cNvPr id="254" name="Google Shape;254;p34"/>
          <p:cNvSpPr txBox="1"/>
          <p:nvPr/>
        </p:nvSpPr>
        <p:spPr>
          <a:xfrm>
            <a:off x="4828775" y="525450"/>
            <a:ext cx="3543000" cy="3848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One main goal of ours was to integrate a calendar API once a medication had been added by a doctor for a patient in an appointment.</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 dosage and medication names were supposed to be taken and used in tandem with the daily dosage frequency to generate a calendar file (ics) which could be downloaded by a patient to keep themselves alerted as to when to take their medications and how much quantity they </a:t>
            </a:r>
            <a:r>
              <a:rPr lang="en">
                <a:latin typeface="Lato"/>
                <a:ea typeface="Lato"/>
                <a:cs typeface="Lato"/>
                <a:sym typeface="Lato"/>
              </a:rPr>
              <a:t>should</a:t>
            </a:r>
            <a:r>
              <a:rPr lang="en">
                <a:latin typeface="Lato"/>
                <a:ea typeface="Lato"/>
                <a:cs typeface="Lato"/>
                <a:sym typeface="Lato"/>
              </a:rPr>
              <a:t> take.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Unfortunately, we did not manage to implement the .ics file generation after being able to add medications.</a:t>
            </a:r>
            <a:endParaRPr>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8" name="Shape 258"/>
        <p:cNvGrpSpPr/>
        <p:nvPr/>
      </p:nvGrpSpPr>
      <p:grpSpPr>
        <a:xfrm>
          <a:off x="0" y="0"/>
          <a:ext cx="0" cy="0"/>
          <a:chOff x="0" y="0"/>
          <a:chExt cx="0" cy="0"/>
        </a:xfrm>
      </p:grpSpPr>
      <p:sp>
        <p:nvSpPr>
          <p:cNvPr id="259" name="Google Shape;259;p35"/>
          <p:cNvSpPr txBox="1"/>
          <p:nvPr>
            <p:ph type="title"/>
          </p:nvPr>
        </p:nvSpPr>
        <p:spPr>
          <a:xfrm>
            <a:off x="890175" y="21785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TESTING</a:t>
            </a:r>
            <a:endParaRPr sz="3800"/>
          </a:p>
          <a:p>
            <a:pPr indent="0" lvl="0" marL="0" rtl="0" algn="l">
              <a:spcBef>
                <a:spcPts val="0"/>
              </a:spcBef>
              <a:spcAft>
                <a:spcPts val="0"/>
              </a:spcAft>
              <a:buNone/>
            </a:pPr>
            <a:r>
              <a:t/>
            </a:r>
            <a:endParaRPr sz="3800"/>
          </a:p>
        </p:txBody>
      </p:sp>
      <p:sp>
        <p:nvSpPr>
          <p:cNvPr id="260" name="Google Shape;260;p35"/>
          <p:cNvSpPr txBox="1"/>
          <p:nvPr/>
        </p:nvSpPr>
        <p:spPr>
          <a:xfrm>
            <a:off x="1348825" y="3417000"/>
            <a:ext cx="7157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2" name="Shape 142"/>
        <p:cNvGrpSpPr/>
        <p:nvPr/>
      </p:nvGrpSpPr>
      <p:grpSpPr>
        <a:xfrm>
          <a:off x="0" y="0"/>
          <a:ext cx="0" cy="0"/>
          <a:chOff x="0" y="0"/>
          <a:chExt cx="0" cy="0"/>
        </a:xfrm>
      </p:grpSpPr>
      <p:sp>
        <p:nvSpPr>
          <p:cNvPr id="143" name="Google Shape;143;p18"/>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44" name="Google Shape;144;p18"/>
          <p:cNvSpPr txBox="1"/>
          <p:nvPr>
            <p:ph idx="4294967295" type="subTitle"/>
          </p:nvPr>
        </p:nvSpPr>
        <p:spPr>
          <a:xfrm>
            <a:off x="3410200" y="1069875"/>
            <a:ext cx="5212800" cy="3559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900">
                <a:solidFill>
                  <a:srgbClr val="FFFFFF"/>
                </a:solidFill>
              </a:rPr>
              <a:t>Problem Statement</a:t>
            </a:r>
            <a:endParaRPr b="1" sz="2900">
              <a:solidFill>
                <a:srgbClr val="FFFFFF"/>
              </a:solidFill>
            </a:endParaRPr>
          </a:p>
          <a:p>
            <a:pPr indent="0" lvl="0" marL="0" rtl="0" algn="l">
              <a:lnSpc>
                <a:spcPct val="115000"/>
              </a:lnSpc>
              <a:spcBef>
                <a:spcPts val="1600"/>
              </a:spcBef>
              <a:spcAft>
                <a:spcPts val="0"/>
              </a:spcAft>
              <a:buNone/>
            </a:pPr>
            <a:r>
              <a:rPr b="1" lang="en" sz="2900">
                <a:solidFill>
                  <a:srgbClr val="FFFFFF"/>
                </a:solidFill>
              </a:rPr>
              <a:t>Motivation</a:t>
            </a:r>
            <a:endParaRPr b="1" sz="2900">
              <a:solidFill>
                <a:srgbClr val="FFFFFF"/>
              </a:solidFill>
            </a:endParaRPr>
          </a:p>
          <a:p>
            <a:pPr indent="0" lvl="0" marL="0" rtl="0" algn="l">
              <a:lnSpc>
                <a:spcPct val="115000"/>
              </a:lnSpc>
              <a:spcBef>
                <a:spcPts val="1600"/>
              </a:spcBef>
              <a:spcAft>
                <a:spcPts val="0"/>
              </a:spcAft>
              <a:buNone/>
            </a:pPr>
            <a:r>
              <a:rPr b="1" lang="en" sz="2900">
                <a:solidFill>
                  <a:srgbClr val="FFFFFF"/>
                </a:solidFill>
              </a:rPr>
              <a:t>Solution</a:t>
            </a:r>
            <a:endParaRPr b="1" sz="2900">
              <a:solidFill>
                <a:srgbClr val="FFFFFF"/>
              </a:solidFill>
            </a:endParaRPr>
          </a:p>
          <a:p>
            <a:pPr indent="0" lvl="0" marL="0" rtl="0" algn="l">
              <a:lnSpc>
                <a:spcPct val="115000"/>
              </a:lnSpc>
              <a:spcBef>
                <a:spcPts val="1600"/>
              </a:spcBef>
              <a:spcAft>
                <a:spcPts val="0"/>
              </a:spcAft>
              <a:buNone/>
            </a:pPr>
            <a:r>
              <a:rPr b="1" lang="en" sz="2900">
                <a:solidFill>
                  <a:srgbClr val="FFFFFF"/>
                </a:solidFill>
              </a:rPr>
              <a:t>Implementation</a:t>
            </a:r>
            <a:endParaRPr b="1" sz="2900">
              <a:solidFill>
                <a:srgbClr val="FFFFFF"/>
              </a:solidFill>
            </a:endParaRPr>
          </a:p>
          <a:p>
            <a:pPr indent="0" lvl="0" marL="0" rtl="0" algn="l">
              <a:lnSpc>
                <a:spcPct val="115000"/>
              </a:lnSpc>
              <a:spcBef>
                <a:spcPts val="1600"/>
              </a:spcBef>
              <a:spcAft>
                <a:spcPts val="0"/>
              </a:spcAft>
              <a:buNone/>
            </a:pPr>
            <a:r>
              <a:rPr b="1" lang="en" sz="2900">
                <a:solidFill>
                  <a:srgbClr val="FFFFFF"/>
                </a:solidFill>
              </a:rPr>
              <a:t>Demo</a:t>
            </a:r>
            <a:endParaRPr b="1" sz="2900">
              <a:solidFill>
                <a:srgbClr val="FFFFFF"/>
              </a:solidFill>
            </a:endParaRPr>
          </a:p>
          <a:p>
            <a:pPr indent="0" lvl="0" marL="0" rtl="0" algn="l">
              <a:spcBef>
                <a:spcPts val="1600"/>
              </a:spcBef>
              <a:spcAft>
                <a:spcPts val="1600"/>
              </a:spcAft>
              <a:buNone/>
            </a:pPr>
            <a:r>
              <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6"/>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8" name="Shape 148"/>
        <p:cNvGrpSpPr/>
        <p:nvPr/>
      </p:nvGrpSpPr>
      <p:grpSpPr>
        <a:xfrm>
          <a:off x="0" y="0"/>
          <a:ext cx="0" cy="0"/>
          <a:chOff x="0" y="0"/>
          <a:chExt cx="0" cy="0"/>
        </a:xfrm>
      </p:grpSpPr>
      <p:sp>
        <p:nvSpPr>
          <p:cNvPr id="149" name="Google Shape;149;p1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700"/>
              <a:t>The Problem</a:t>
            </a:r>
            <a:endParaRPr sz="4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statement</a:t>
            </a:r>
            <a:endParaRPr sz="3000"/>
          </a:p>
        </p:txBody>
      </p:sp>
      <p:sp>
        <p:nvSpPr>
          <p:cNvPr id="155" name="Google Shape;155;p20"/>
          <p:cNvSpPr txBox="1"/>
          <p:nvPr>
            <p:ph idx="2" type="body"/>
          </p:nvPr>
        </p:nvSpPr>
        <p:spPr>
          <a:xfrm>
            <a:off x="4797675" y="125400"/>
            <a:ext cx="3894900" cy="489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t>There is a need for a solution that allows patients and healthcare providers to connect remotely, enabling easier access to medical advice, </a:t>
            </a:r>
            <a:r>
              <a:rPr lang="en" sz="2400"/>
              <a:t>improved communication,</a:t>
            </a:r>
            <a:r>
              <a:rPr lang="en" sz="2400"/>
              <a:t> recommendations, </a:t>
            </a:r>
            <a:r>
              <a:rPr lang="en" sz="2400"/>
              <a:t>medication tracking</a:t>
            </a:r>
            <a:r>
              <a:rPr lang="en" sz="2400"/>
              <a:t>, and prescriptions without in-person visits. </a:t>
            </a:r>
            <a:endParaRPr sz="2400"/>
          </a:p>
          <a:p>
            <a:pPr indent="0" lvl="0" marL="0" rtl="0" algn="l">
              <a:lnSpc>
                <a:spcPct val="115000"/>
              </a:lnSpc>
              <a:spcBef>
                <a:spcPts val="1600"/>
              </a:spcBef>
              <a:spcAft>
                <a:spcPts val="1600"/>
              </a:spcAft>
              <a:buNone/>
            </a:pPr>
            <a:r>
              <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9" name="Shape 159"/>
        <p:cNvGrpSpPr/>
        <p:nvPr/>
      </p:nvGrpSpPr>
      <p:grpSpPr>
        <a:xfrm>
          <a:off x="0" y="0"/>
          <a:ext cx="0" cy="0"/>
          <a:chOff x="0" y="0"/>
          <a:chExt cx="0" cy="0"/>
        </a:xfrm>
      </p:grpSpPr>
      <p:sp>
        <p:nvSpPr>
          <p:cNvPr id="160" name="Google Shape;160;p21"/>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700"/>
              <a:t>The Motivation</a:t>
            </a:r>
            <a:endParaRPr sz="4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300"/>
              <a:t>Motivation</a:t>
            </a:r>
            <a:endParaRPr sz="3300"/>
          </a:p>
          <a:p>
            <a:pPr indent="0" lvl="0" marL="0" rtl="0" algn="l">
              <a:spcBef>
                <a:spcPts val="0"/>
              </a:spcBef>
              <a:spcAft>
                <a:spcPts val="0"/>
              </a:spcAft>
              <a:buNone/>
            </a:pPr>
            <a:r>
              <a:t/>
            </a:r>
            <a:endParaRPr sz="3000"/>
          </a:p>
        </p:txBody>
      </p:sp>
      <p:sp>
        <p:nvSpPr>
          <p:cNvPr id="166" name="Google Shape;166;p22"/>
          <p:cNvSpPr txBox="1"/>
          <p:nvPr>
            <p:ph idx="2" type="body"/>
          </p:nvPr>
        </p:nvSpPr>
        <p:spPr>
          <a:xfrm>
            <a:off x="4964850" y="484775"/>
            <a:ext cx="3583800" cy="4296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300"/>
              <a:t>To enhance the efficiency and convenience of healthcare services by enabling remote access to medical care and improved patient care through a mobile application</a:t>
            </a:r>
            <a:endParaRPr sz="2300"/>
          </a:p>
          <a:p>
            <a:pPr indent="0" lvl="0" marL="0" rtl="0" algn="l">
              <a:lnSpc>
                <a:spcPct val="115000"/>
              </a:lnSpc>
              <a:spcBef>
                <a:spcPts val="10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0" name="Shape 170"/>
        <p:cNvGrpSpPr/>
        <p:nvPr/>
      </p:nvGrpSpPr>
      <p:grpSpPr>
        <a:xfrm>
          <a:off x="0" y="0"/>
          <a:ext cx="0" cy="0"/>
          <a:chOff x="0" y="0"/>
          <a:chExt cx="0" cy="0"/>
        </a:xfrm>
      </p:grpSpPr>
      <p:sp>
        <p:nvSpPr>
          <p:cNvPr id="171" name="Google Shape;171;p2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Solution Proposal</a:t>
            </a:r>
            <a:endParaRPr sz="3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ph type="title"/>
          </p:nvPr>
        </p:nvSpPr>
        <p:spPr>
          <a:xfrm>
            <a:off x="729450" y="1318650"/>
            <a:ext cx="76887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Information Gathering</a:t>
            </a:r>
            <a:endParaRPr/>
          </a:p>
        </p:txBody>
      </p:sp>
      <p:sp>
        <p:nvSpPr>
          <p:cNvPr id="177" name="Google Shape;177;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AutoNum type="arabicPeriod"/>
            </a:pPr>
            <a:r>
              <a:rPr lang="en" sz="2000"/>
              <a:t>Interviews:  </a:t>
            </a:r>
            <a:r>
              <a:rPr lang="en" sz="1800"/>
              <a:t> </a:t>
            </a:r>
            <a:endParaRPr sz="1800"/>
          </a:p>
          <a:p>
            <a:pPr indent="0" lvl="0" marL="457200" rtl="0" algn="l">
              <a:spcBef>
                <a:spcPts val="1600"/>
              </a:spcBef>
              <a:spcAft>
                <a:spcPts val="0"/>
              </a:spcAft>
              <a:buNone/>
            </a:pPr>
            <a:r>
              <a:rPr lang="en" sz="1700"/>
              <a:t>one on one interviews with students and healthcare professionals</a:t>
            </a:r>
            <a:endParaRPr sz="1200"/>
          </a:p>
          <a:p>
            <a:pPr indent="-355600" lvl="0" marL="457200" rtl="0" algn="l">
              <a:spcBef>
                <a:spcPts val="1600"/>
              </a:spcBef>
              <a:spcAft>
                <a:spcPts val="0"/>
              </a:spcAft>
              <a:buSzPts val="2000"/>
              <a:buAutoNum type="arabicPeriod"/>
            </a:pPr>
            <a:r>
              <a:rPr lang="en" sz="2000"/>
              <a:t>Questionnaires: </a:t>
            </a:r>
            <a:endParaRPr sz="2000"/>
          </a:p>
          <a:p>
            <a:pPr indent="0" lvl="0" marL="457200" rtl="0" algn="l">
              <a:spcBef>
                <a:spcPts val="1600"/>
              </a:spcBef>
              <a:spcAft>
                <a:spcPts val="1600"/>
              </a:spcAft>
              <a:buNone/>
            </a:pPr>
            <a:r>
              <a:rPr lang="en" sz="2000"/>
              <a:t>l</a:t>
            </a:r>
            <a:r>
              <a:rPr lang="en" sz="1700"/>
              <a:t>ist of questions designed in google forms</a:t>
            </a:r>
            <a:endParaRPr sz="1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5"/>
          <p:cNvSpPr txBox="1"/>
          <p:nvPr>
            <p:ph type="title"/>
          </p:nvPr>
        </p:nvSpPr>
        <p:spPr>
          <a:xfrm>
            <a:off x="729450" y="648950"/>
            <a:ext cx="76887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Questionnaire</a:t>
            </a:r>
            <a:endParaRPr sz="2500"/>
          </a:p>
        </p:txBody>
      </p:sp>
      <p:sp>
        <p:nvSpPr>
          <p:cNvPr id="183" name="Google Shape;183;p25"/>
          <p:cNvSpPr txBox="1"/>
          <p:nvPr>
            <p:ph idx="1" type="body"/>
          </p:nvPr>
        </p:nvSpPr>
        <p:spPr>
          <a:xfrm>
            <a:off x="727650" y="1294900"/>
            <a:ext cx="7688700" cy="3652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000"/>
              <a:t>Section 1: General Information</a:t>
            </a:r>
            <a:endParaRPr b="1" sz="1000"/>
          </a:p>
          <a:p>
            <a:pPr indent="0" lvl="0" marL="0" rtl="0" algn="l">
              <a:lnSpc>
                <a:spcPct val="100000"/>
              </a:lnSpc>
              <a:spcBef>
                <a:spcPts val="0"/>
              </a:spcBef>
              <a:spcAft>
                <a:spcPts val="0"/>
              </a:spcAft>
              <a:buNone/>
            </a:pPr>
            <a:r>
              <a:rPr lang="en" sz="1000"/>
              <a:t>1.1 Please provide your name, title, and organization:</a:t>
            </a:r>
            <a:endParaRPr sz="1000"/>
          </a:p>
          <a:p>
            <a:pPr indent="0" lvl="0" marL="0" rtl="0" algn="l">
              <a:lnSpc>
                <a:spcPct val="100000"/>
              </a:lnSpc>
              <a:spcBef>
                <a:spcPts val="0"/>
              </a:spcBef>
              <a:spcAft>
                <a:spcPts val="0"/>
              </a:spcAft>
              <a:buNone/>
            </a:pPr>
            <a:r>
              <a:rPr lang="en" sz="1000"/>
              <a:t>1.2 What is the size of your organization (number of employees)?</a:t>
            </a:r>
            <a:endParaRPr sz="1000"/>
          </a:p>
          <a:p>
            <a:pPr indent="0" lvl="0" marL="0" rtl="0" algn="l">
              <a:lnSpc>
                <a:spcPct val="100000"/>
              </a:lnSpc>
              <a:spcBef>
                <a:spcPts val="0"/>
              </a:spcBef>
              <a:spcAft>
                <a:spcPts val="0"/>
              </a:spcAft>
              <a:buNone/>
            </a:pPr>
            <a:r>
              <a:rPr lang="en" sz="1000"/>
              <a:t>1.3 What is the primary function of your organization within the healthcare industry?</a:t>
            </a:r>
            <a:endParaRPr sz="1000"/>
          </a:p>
          <a:p>
            <a:pPr indent="0" lvl="0" marL="0" rtl="0" algn="l">
              <a:lnSpc>
                <a:spcPct val="100000"/>
              </a:lnSpc>
              <a:spcBef>
                <a:spcPts val="0"/>
              </a:spcBef>
              <a:spcAft>
                <a:spcPts val="0"/>
              </a:spcAft>
              <a:buNone/>
            </a:pPr>
            <a:r>
              <a:rPr b="1" lang="en" sz="1000"/>
              <a:t>Section 2: Communication</a:t>
            </a:r>
            <a:endParaRPr b="1" sz="1000"/>
          </a:p>
          <a:p>
            <a:pPr indent="0" lvl="0" marL="0" rtl="0" algn="l">
              <a:lnSpc>
                <a:spcPct val="100000"/>
              </a:lnSpc>
              <a:spcBef>
                <a:spcPts val="0"/>
              </a:spcBef>
              <a:spcAft>
                <a:spcPts val="0"/>
              </a:spcAft>
              <a:buNone/>
            </a:pPr>
            <a:r>
              <a:rPr lang="en" sz="1000"/>
              <a:t>2.1 What communication channels do you currently use to interact with patients (e.g., phone, email, text messaging, mobile app)?</a:t>
            </a:r>
            <a:endParaRPr sz="1000"/>
          </a:p>
          <a:p>
            <a:pPr indent="0" lvl="0" marL="0" rtl="0" algn="l">
              <a:lnSpc>
                <a:spcPct val="100000"/>
              </a:lnSpc>
              <a:spcBef>
                <a:spcPts val="0"/>
              </a:spcBef>
              <a:spcAft>
                <a:spcPts val="0"/>
              </a:spcAft>
              <a:buNone/>
            </a:pPr>
            <a:r>
              <a:rPr lang="en" sz="1000"/>
              <a:t>2.2 Are there any specific communication features you would like to see in the software (e.g., secure messaging, video conferencing)?</a:t>
            </a:r>
            <a:endParaRPr sz="1000"/>
          </a:p>
          <a:p>
            <a:pPr indent="0" lvl="0" marL="0" rtl="0" algn="l">
              <a:lnSpc>
                <a:spcPct val="100000"/>
              </a:lnSpc>
              <a:spcBef>
                <a:spcPts val="0"/>
              </a:spcBef>
              <a:spcAft>
                <a:spcPts val="0"/>
              </a:spcAft>
              <a:buNone/>
            </a:pPr>
            <a:r>
              <a:rPr lang="en" sz="1000"/>
              <a:t>2.3 What types of communication do you want to facilitate between healthcare providers and patients (e.g., appointment reminders, test results, treatment updates)?</a:t>
            </a:r>
            <a:endParaRPr sz="1000"/>
          </a:p>
          <a:p>
            <a:pPr indent="0" lvl="0" marL="0" rtl="0" algn="l">
              <a:lnSpc>
                <a:spcPct val="100000"/>
              </a:lnSpc>
              <a:spcBef>
                <a:spcPts val="0"/>
              </a:spcBef>
              <a:spcAft>
                <a:spcPts val="0"/>
              </a:spcAft>
              <a:buNone/>
            </a:pPr>
            <a:r>
              <a:rPr lang="en" sz="1000"/>
              <a:t>2.4 What types of communication do you want to facilitate between healthcare providers (e.g., consultation, referrals, case management)?</a:t>
            </a:r>
            <a:endParaRPr sz="1000"/>
          </a:p>
          <a:p>
            <a:pPr indent="0" lvl="0" marL="0" rtl="0" algn="l">
              <a:lnSpc>
                <a:spcPct val="100000"/>
              </a:lnSpc>
              <a:spcBef>
                <a:spcPts val="0"/>
              </a:spcBef>
              <a:spcAft>
                <a:spcPts val="0"/>
              </a:spcAft>
              <a:buNone/>
            </a:pPr>
            <a:r>
              <a:rPr b="1" lang="en" sz="1000"/>
              <a:t>Section 3: Appointment Scheduling</a:t>
            </a:r>
            <a:endParaRPr b="1" sz="1000"/>
          </a:p>
          <a:p>
            <a:pPr indent="0" lvl="0" marL="0" rtl="0" algn="l">
              <a:lnSpc>
                <a:spcPct val="100000"/>
              </a:lnSpc>
              <a:spcBef>
                <a:spcPts val="0"/>
              </a:spcBef>
              <a:spcAft>
                <a:spcPts val="0"/>
              </a:spcAft>
              <a:buNone/>
            </a:pPr>
            <a:r>
              <a:rPr lang="en" sz="1000"/>
              <a:t>3.1 What are the key features you require for appointment scheduling (e.g., online booking, automated reminders, appointment rescheduling)?</a:t>
            </a:r>
            <a:endParaRPr sz="1000"/>
          </a:p>
          <a:p>
            <a:pPr indent="0" lvl="0" marL="0" rtl="0" algn="l">
              <a:lnSpc>
                <a:spcPct val="100000"/>
              </a:lnSpc>
              <a:spcBef>
                <a:spcPts val="0"/>
              </a:spcBef>
              <a:spcAft>
                <a:spcPts val="0"/>
              </a:spcAft>
              <a:buNone/>
            </a:pPr>
            <a:r>
              <a:rPr lang="en" sz="1000"/>
              <a:t>3.2 Do you require integration with any existing scheduling or calendar systems?</a:t>
            </a:r>
            <a:endParaRPr sz="1000"/>
          </a:p>
          <a:p>
            <a:pPr indent="0" lvl="0" marL="0" rtl="0" algn="l">
              <a:lnSpc>
                <a:spcPct val="100000"/>
              </a:lnSpc>
              <a:spcBef>
                <a:spcPts val="0"/>
              </a:spcBef>
              <a:spcAft>
                <a:spcPts val="0"/>
              </a:spcAft>
              <a:buNone/>
            </a:pPr>
            <a:r>
              <a:rPr lang="en" sz="1000"/>
              <a:t>3.3 What are your preferred methods for patients to request, change, or cancel appointments?</a:t>
            </a:r>
            <a:endParaRPr sz="1000"/>
          </a:p>
          <a:p>
            <a:pPr indent="0" lvl="0" marL="0" rtl="0" algn="l">
              <a:lnSpc>
                <a:spcPct val="100000"/>
              </a:lnSpc>
              <a:spcBef>
                <a:spcPts val="0"/>
              </a:spcBef>
              <a:spcAft>
                <a:spcPts val="0"/>
              </a:spcAft>
              <a:buNone/>
            </a:pPr>
            <a:r>
              <a:rPr lang="en" sz="1000"/>
              <a:t>3.4 Do you have any specific requirements for managing appointment waitlists or prioritizing urgent cases?</a:t>
            </a:r>
            <a:endParaRPr sz="1000"/>
          </a:p>
          <a:p>
            <a:pPr indent="0" lvl="0" marL="0" rtl="0" algn="l">
              <a:lnSpc>
                <a:spcPct val="100000"/>
              </a:lnSpc>
              <a:spcBef>
                <a:spcPts val="0"/>
              </a:spcBef>
              <a:spcAft>
                <a:spcPts val="0"/>
              </a:spcAft>
              <a:buNone/>
            </a:pPr>
            <a:r>
              <a:rPr b="1" lang="en" sz="1000"/>
              <a:t>Section 4: Medication Tracking</a:t>
            </a:r>
            <a:endParaRPr b="1" sz="1000"/>
          </a:p>
          <a:p>
            <a:pPr indent="0" lvl="0" marL="0" rtl="0" algn="l">
              <a:lnSpc>
                <a:spcPct val="100000"/>
              </a:lnSpc>
              <a:spcBef>
                <a:spcPts val="0"/>
              </a:spcBef>
              <a:spcAft>
                <a:spcPts val="0"/>
              </a:spcAft>
              <a:buNone/>
            </a:pPr>
            <a:r>
              <a:rPr lang="en" sz="1000"/>
              <a:t>4.1 What specific features do you require for medication tracking (e.g., prescription management, refill reminders, dosage tracking)?</a:t>
            </a:r>
            <a:endParaRPr sz="1000"/>
          </a:p>
          <a:p>
            <a:pPr indent="0" lvl="0" marL="0" rtl="0" algn="l">
              <a:lnSpc>
                <a:spcPct val="100000"/>
              </a:lnSpc>
              <a:spcBef>
                <a:spcPts val="0"/>
              </a:spcBef>
              <a:spcAft>
                <a:spcPts val="0"/>
              </a:spcAft>
              <a:buNone/>
            </a:pPr>
            <a:r>
              <a:rPr lang="en" sz="1000"/>
              <a:t>4.2 Do you require integration with any existing electronic prescription systems or pharmacy management systems?</a:t>
            </a:r>
            <a:endParaRPr sz="1000"/>
          </a:p>
          <a:p>
            <a:pPr indent="0" lvl="0" marL="0" rtl="0" algn="l">
              <a:lnSpc>
                <a:spcPct val="100000"/>
              </a:lnSpc>
              <a:spcBef>
                <a:spcPts val="0"/>
              </a:spcBef>
              <a:spcAft>
                <a:spcPts val="0"/>
              </a:spcAft>
              <a:buNone/>
            </a:pPr>
            <a:r>
              <a:rPr lang="en" sz="1000"/>
              <a:t>4.3 What types of medication-related alerts or notifications do you want to send to patients and/or healthcare providers?</a:t>
            </a:r>
            <a:endParaRPr sz="1000"/>
          </a:p>
          <a:p>
            <a:pPr indent="0" lvl="0" marL="0" rtl="0" algn="l">
              <a:lnSpc>
                <a:spcPct val="100000"/>
              </a:lnSpc>
              <a:spcBef>
                <a:spcPts val="0"/>
              </a:spcBef>
              <a:spcAft>
                <a:spcPts val="0"/>
              </a:spcAft>
              <a:buNone/>
            </a:pPr>
            <a:r>
              <a:rPr lang="en" sz="1000"/>
              <a:t>4.4 How do you want patients to report medication adherence or any side effects experienced?</a:t>
            </a:r>
            <a:endParaRPr sz="1000"/>
          </a:p>
          <a:p>
            <a:pPr indent="0" lvl="0" marL="0" rtl="0" algn="l">
              <a:lnSpc>
                <a:spcPct val="100000"/>
              </a:lnSpc>
              <a:spcBef>
                <a:spcPts val="0"/>
              </a:spcBef>
              <a:spcAft>
                <a:spcPts val="0"/>
              </a:spcAft>
              <a:buNone/>
            </a:pPr>
            <a:r>
              <a:t/>
            </a:r>
            <a:endParaRPr sz="1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